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4"/>
  </p:notesMasterIdLst>
  <p:sldIdLst>
    <p:sldId id="256" r:id="rId2"/>
    <p:sldId id="257" r:id="rId3"/>
    <p:sldId id="304" r:id="rId4"/>
    <p:sldId id="305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69" r:id="rId13"/>
    <p:sldId id="275" r:id="rId14"/>
    <p:sldId id="286" r:id="rId15"/>
    <p:sldId id="274" r:id="rId16"/>
    <p:sldId id="273" r:id="rId17"/>
    <p:sldId id="282" r:id="rId18"/>
    <p:sldId id="272" r:id="rId19"/>
    <p:sldId id="281" r:id="rId20"/>
    <p:sldId id="287" r:id="rId21"/>
    <p:sldId id="271" r:id="rId22"/>
    <p:sldId id="277" r:id="rId23"/>
    <p:sldId id="283" r:id="rId24"/>
    <p:sldId id="279" r:id="rId25"/>
    <p:sldId id="280" r:id="rId26"/>
    <p:sldId id="278" r:id="rId27"/>
    <p:sldId id="284" r:id="rId28"/>
    <p:sldId id="285" r:id="rId29"/>
    <p:sldId id="300" r:id="rId30"/>
    <p:sldId id="301" r:id="rId31"/>
    <p:sldId id="288" r:id="rId32"/>
    <p:sldId id="302" r:id="rId33"/>
    <p:sldId id="289" r:id="rId34"/>
    <p:sldId id="303" r:id="rId35"/>
    <p:sldId id="291" r:id="rId36"/>
    <p:sldId id="290" r:id="rId37"/>
    <p:sldId id="299" r:id="rId38"/>
    <p:sldId id="293" r:id="rId39"/>
    <p:sldId id="292" r:id="rId40"/>
    <p:sldId id="294" r:id="rId41"/>
    <p:sldId id="295" r:id="rId42"/>
    <p:sldId id="296" r:id="rId4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173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A3CAD3-53E7-4058-87BF-3ADA4A5A3CA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BE0107-161A-40C2-B86D-8154BA08D0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318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Describes Numeric data without decimal places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BE0107-161A-40C2-B86D-8154BA08D0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570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</a:t>
            </a:r>
            <a:r>
              <a:rPr lang="en-US" b="1" dirty="0"/>
              <a:t>variable</a:t>
            </a:r>
            <a:r>
              <a:rPr lang="en-US" dirty="0"/>
              <a:t> walks like a duck and </a:t>
            </a:r>
            <a:r>
              <a:rPr lang="en-US" b="1" dirty="0"/>
              <a:t>variable</a:t>
            </a:r>
            <a:r>
              <a:rPr lang="en-US" dirty="0"/>
              <a:t> quacks like a duck, then </a:t>
            </a:r>
            <a:r>
              <a:rPr lang="en-US" b="1" dirty="0"/>
              <a:t>its type</a:t>
            </a:r>
            <a:r>
              <a:rPr lang="en-US" dirty="0"/>
              <a:t> must be a duck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BE0107-161A-40C2-B86D-8154BA08D00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87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62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526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138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89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17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637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29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32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49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131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802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3D5D2-A9BF-4923-9DCF-428CD5F59B5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E9579-FF23-4978-B9EB-6A4BD372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468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9E40F-B41D-4D6C-BCD9-BB68FBE1AE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Type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CA7E9-C262-4541-880A-9F78DEBDEE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Paul Kim</a:t>
            </a:r>
          </a:p>
        </p:txBody>
      </p:sp>
    </p:spTree>
    <p:extLst>
      <p:ext uri="{BB962C8B-B14F-4D97-AF65-F5344CB8AC3E}">
        <p14:creationId xmlns:p14="http://schemas.microsoft.com/office/powerpoint/2010/main" val="1396563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8DED8-CA50-47A4-A2A6-4B8F098F3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Variable Declaration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49D4E-FB61-48B0-8835-2D141802D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Programmer does not declare variable type</a:t>
            </a:r>
          </a:p>
          <a:p>
            <a:pPr lvl="1"/>
            <a:r>
              <a:rPr lang="en-US" sz="2800" dirty="0"/>
              <a:t>ex. var </a:t>
            </a:r>
            <a:r>
              <a:rPr lang="en-US" sz="2800" dirty="0" err="1"/>
              <a:t>testVar</a:t>
            </a:r>
            <a:r>
              <a:rPr lang="en-US" sz="2800" dirty="0"/>
              <a:t> = 5, </a:t>
            </a:r>
            <a:r>
              <a:rPr lang="en-US" sz="2800" dirty="0" err="1"/>
              <a:t>testStr</a:t>
            </a:r>
            <a:r>
              <a:rPr lang="en-US" sz="2800" dirty="0"/>
              <a:t> = “Hello”, var x</a:t>
            </a:r>
          </a:p>
          <a:p>
            <a:r>
              <a:rPr lang="en-US" dirty="0"/>
              <a:t>Variable type is determined based on data type</a:t>
            </a:r>
          </a:p>
          <a:p>
            <a:endParaRPr lang="en-US" dirty="0"/>
          </a:p>
          <a:p>
            <a:r>
              <a:rPr lang="en-US" dirty="0"/>
              <a:t>Advantage: Does not need to pay attention when declaring variable </a:t>
            </a:r>
            <a:r>
              <a:rPr lang="en-US" dirty="0">
                <a:sym typeface="Wingdings" panose="05000000000000000000" pitchFamily="2" charset="2"/>
              </a:rPr>
              <a:t> faster programming</a:t>
            </a:r>
            <a:endParaRPr lang="en-US" dirty="0"/>
          </a:p>
          <a:p>
            <a:r>
              <a:rPr lang="en-US" dirty="0"/>
              <a:t>Disadvantage: Somewhat not readable code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47523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2E0AE-CD14-4E03-8FDF-A11FCBD86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AA016-9617-4A4C-8989-870D77433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 of checking type-errors</a:t>
            </a:r>
          </a:p>
          <a:p>
            <a:pPr lvl="1"/>
            <a:r>
              <a:rPr lang="en-US" dirty="0"/>
              <a:t>Are types matched up correctly?</a:t>
            </a:r>
          </a:p>
          <a:p>
            <a:pPr lvl="2"/>
            <a:r>
              <a:rPr lang="en-US" sz="2400" dirty="0"/>
              <a:t>int </a:t>
            </a:r>
            <a:r>
              <a:rPr lang="en-US" sz="2400" dirty="0" err="1"/>
              <a:t>testVar</a:t>
            </a:r>
            <a:r>
              <a:rPr lang="en-US" sz="2400" dirty="0"/>
              <a:t> = “Hello” </a:t>
            </a:r>
          </a:p>
          <a:p>
            <a:pPr lvl="2"/>
            <a:r>
              <a:rPr lang="en-US" sz="2400" dirty="0"/>
              <a:t>int result = 15 * “</a:t>
            </a:r>
            <a:r>
              <a:rPr lang="en-US" sz="2400" dirty="0" err="1"/>
              <a:t>abc</a:t>
            </a:r>
            <a:r>
              <a:rPr lang="en-US" sz="2400" dirty="0"/>
              <a:t>”</a:t>
            </a:r>
          </a:p>
          <a:p>
            <a:pPr lvl="2"/>
            <a:r>
              <a:rPr lang="en-US" sz="2400" dirty="0"/>
              <a:t>String </a:t>
            </a:r>
            <a:r>
              <a:rPr lang="en-US" sz="2400" dirty="0" err="1"/>
              <a:t>testResult</a:t>
            </a:r>
            <a:r>
              <a:rPr lang="en-US" sz="2400" dirty="0"/>
              <a:t> = 14 * 150</a:t>
            </a:r>
          </a:p>
          <a:p>
            <a:pPr lvl="1"/>
            <a:endParaRPr lang="en-US" dirty="0"/>
          </a:p>
          <a:p>
            <a:pPr lvl="1"/>
            <a:endParaRPr lang="en-US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69530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EF52C-C330-4589-8DEB-8893E6D98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DA73F-DD9A-4BEA-865A-54C628544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ym typeface="Wingdings" panose="05000000000000000000" pitchFamily="2" charset="2"/>
              </a:rPr>
              <a:t>When to perform type checking?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Static Type Checking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Dynamic Type Checking</a:t>
            </a:r>
          </a:p>
          <a:p>
            <a:r>
              <a:rPr lang="en-US" dirty="0">
                <a:sym typeface="Wingdings" panose="05000000000000000000" pitchFamily="2" charset="2"/>
              </a:rPr>
              <a:t>How seriously are type-errors handled?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Strong Type Checking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Weak Type Checking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348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200C-02BB-4CC1-AB76-DCE35A2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E4DFF-32A1-4053-BCEC-826BAEB93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checking is performed </a:t>
            </a:r>
            <a:r>
              <a:rPr lang="en-US" b="1" dirty="0"/>
              <a:t>at compiled time</a:t>
            </a:r>
          </a:p>
          <a:p>
            <a:pPr lvl="1"/>
            <a:r>
              <a:rPr lang="en-US" dirty="0"/>
              <a:t>What does it mean by ‘checking at compiled time’?</a:t>
            </a:r>
          </a:p>
          <a:p>
            <a:pPr lvl="1"/>
            <a:r>
              <a:rPr lang="en-US" dirty="0"/>
              <a:t>Like looking at whole corn maze from top view before playing</a:t>
            </a:r>
          </a:p>
          <a:p>
            <a:pPr lvl="1"/>
            <a:r>
              <a:rPr lang="en-US" dirty="0"/>
              <a:t>Looks at whole code and checks types everywhere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B04B2C-B5DC-4B0F-8843-CB1DBC7BF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353" y="3808461"/>
            <a:ext cx="4911833" cy="276290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5AC2F2-548F-43DB-8161-1D78CE61D7BB}"/>
              </a:ext>
            </a:extLst>
          </p:cNvPr>
          <p:cNvSpPr txBox="1"/>
          <p:nvPr/>
        </p:nvSpPr>
        <p:spPr>
          <a:xfrm>
            <a:off x="1453684" y="6541456"/>
            <a:ext cx="638116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https://www.todaysparent.com/family/activities/best-pumpkin-patches-and-corn-mazes-in-canada/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AC4684C-586D-4FC8-88F1-20DCA1932339}"/>
              </a:ext>
            </a:extLst>
          </p:cNvPr>
          <p:cNvGrpSpPr/>
          <p:nvPr/>
        </p:nvGrpSpPr>
        <p:grpSpPr>
          <a:xfrm>
            <a:off x="2638170" y="4635794"/>
            <a:ext cx="658642" cy="554120"/>
            <a:chOff x="47370" y="4535710"/>
            <a:chExt cx="658642" cy="55412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F97A09E-DE0F-4718-AD0C-24B1E3A42864}"/>
                </a:ext>
              </a:extLst>
            </p:cNvPr>
            <p:cNvSpPr txBox="1"/>
            <p:nvPr/>
          </p:nvSpPr>
          <p:spPr>
            <a:xfrm>
              <a:off x="47370" y="4535710"/>
              <a:ext cx="6586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error</a:t>
              </a:r>
            </a:p>
          </p:txBody>
        </p:sp>
        <p:pic>
          <p:nvPicPr>
            <p:cNvPr id="14" name="Graphic 13" descr="Checkmark with solid fill">
              <a:extLst>
                <a:ext uri="{FF2B5EF4-FFF2-40B4-BE49-F238E27FC236}">
                  <a16:creationId xmlns:a16="http://schemas.microsoft.com/office/drawing/2014/main" id="{9684D7D9-5E17-451A-8A84-FA29011BCB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2147" y="4804777"/>
              <a:ext cx="285053" cy="285053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34060F-BAF8-41E9-B782-B6767D0A127A}"/>
              </a:ext>
            </a:extLst>
          </p:cNvPr>
          <p:cNvGrpSpPr/>
          <p:nvPr/>
        </p:nvGrpSpPr>
        <p:grpSpPr>
          <a:xfrm>
            <a:off x="6183127" y="5636333"/>
            <a:ext cx="658642" cy="554120"/>
            <a:chOff x="47370" y="4535710"/>
            <a:chExt cx="658642" cy="55412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F2B53A6-2E63-488A-9243-8DEAE4740647}"/>
                </a:ext>
              </a:extLst>
            </p:cNvPr>
            <p:cNvSpPr txBox="1"/>
            <p:nvPr/>
          </p:nvSpPr>
          <p:spPr>
            <a:xfrm>
              <a:off x="47370" y="4535710"/>
              <a:ext cx="6586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error</a:t>
              </a:r>
            </a:p>
          </p:txBody>
        </p:sp>
        <p:pic>
          <p:nvPicPr>
            <p:cNvPr id="18" name="Graphic 17" descr="Checkmark with solid fill">
              <a:extLst>
                <a:ext uri="{FF2B5EF4-FFF2-40B4-BE49-F238E27FC236}">
                  <a16:creationId xmlns:a16="http://schemas.microsoft.com/office/drawing/2014/main" id="{F555C77F-6CDF-430F-B99B-A871361CB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2147" y="4804777"/>
              <a:ext cx="285053" cy="285053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020C69A-45BA-44B3-AB81-0B0A9098FE40}"/>
              </a:ext>
            </a:extLst>
          </p:cNvPr>
          <p:cNvGrpSpPr/>
          <p:nvPr/>
        </p:nvGrpSpPr>
        <p:grpSpPr>
          <a:xfrm>
            <a:off x="3122296" y="5801664"/>
            <a:ext cx="658642" cy="554120"/>
            <a:chOff x="47370" y="4535710"/>
            <a:chExt cx="658642" cy="55412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204D533-2722-4C78-9AB3-8E84B0FDB890}"/>
                </a:ext>
              </a:extLst>
            </p:cNvPr>
            <p:cNvSpPr txBox="1"/>
            <p:nvPr/>
          </p:nvSpPr>
          <p:spPr>
            <a:xfrm>
              <a:off x="47370" y="4535710"/>
              <a:ext cx="6586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error</a:t>
              </a:r>
            </a:p>
          </p:txBody>
        </p:sp>
        <p:pic>
          <p:nvPicPr>
            <p:cNvPr id="21" name="Graphic 20" descr="Checkmark with solid fill">
              <a:extLst>
                <a:ext uri="{FF2B5EF4-FFF2-40B4-BE49-F238E27FC236}">
                  <a16:creationId xmlns:a16="http://schemas.microsoft.com/office/drawing/2014/main" id="{E872EE5E-AB9D-4872-8616-49EF5FBBC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2147" y="4804777"/>
              <a:ext cx="285053" cy="285053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C9DC20A-22AD-4FE6-87E8-ADFB143D3F3B}"/>
              </a:ext>
            </a:extLst>
          </p:cNvPr>
          <p:cNvGrpSpPr/>
          <p:nvPr/>
        </p:nvGrpSpPr>
        <p:grpSpPr>
          <a:xfrm>
            <a:off x="4699305" y="5005126"/>
            <a:ext cx="658642" cy="554120"/>
            <a:chOff x="47370" y="4535710"/>
            <a:chExt cx="658642" cy="55412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201D264-4FCD-4AF3-A7C7-07FA59302C91}"/>
                </a:ext>
              </a:extLst>
            </p:cNvPr>
            <p:cNvSpPr txBox="1"/>
            <p:nvPr/>
          </p:nvSpPr>
          <p:spPr>
            <a:xfrm>
              <a:off x="47370" y="4535710"/>
              <a:ext cx="6586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error</a:t>
              </a:r>
            </a:p>
          </p:txBody>
        </p:sp>
        <p:pic>
          <p:nvPicPr>
            <p:cNvPr id="27" name="Graphic 26" descr="Checkmark with solid fill">
              <a:extLst>
                <a:ext uri="{FF2B5EF4-FFF2-40B4-BE49-F238E27FC236}">
                  <a16:creationId xmlns:a16="http://schemas.microsoft.com/office/drawing/2014/main" id="{1CCED751-B44D-4167-8898-0C2657D2C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2147" y="4804777"/>
              <a:ext cx="285053" cy="2850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1746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200C-02BB-4CC1-AB76-DCE35A2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E4DFF-32A1-4053-BCEC-826BAEB93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checking is performed </a:t>
            </a:r>
            <a:r>
              <a:rPr lang="en-US" b="1" dirty="0"/>
              <a:t>at compiled time</a:t>
            </a:r>
          </a:p>
          <a:p>
            <a:pPr lvl="1"/>
            <a:r>
              <a:rPr lang="en-US" dirty="0"/>
              <a:t>What does it mean by ‘checking at compiled time’?</a:t>
            </a:r>
          </a:p>
          <a:p>
            <a:pPr lvl="1"/>
            <a:r>
              <a:rPr lang="en-US" dirty="0"/>
              <a:t>Like looking at whole corn maze from top view before playing</a:t>
            </a:r>
          </a:p>
          <a:p>
            <a:pPr lvl="1"/>
            <a:r>
              <a:rPr lang="en-US" dirty="0"/>
              <a:t>Looks at whole code and checks types everywhere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1F013E-F991-4363-B5F6-878DB65EDD20}"/>
              </a:ext>
            </a:extLst>
          </p:cNvPr>
          <p:cNvSpPr/>
          <p:nvPr/>
        </p:nvSpPr>
        <p:spPr>
          <a:xfrm>
            <a:off x="1391478" y="3791571"/>
            <a:ext cx="5771322" cy="23853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BE845C-E0D2-42AB-8828-F579CC23565D}"/>
              </a:ext>
            </a:extLst>
          </p:cNvPr>
          <p:cNvSpPr txBox="1"/>
          <p:nvPr/>
        </p:nvSpPr>
        <p:spPr>
          <a:xfrm>
            <a:off x="1470991" y="3910840"/>
            <a:ext cx="348524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//Java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int a = 15;</a:t>
            </a:r>
          </a:p>
          <a:p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“Hello”;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if(a == 1)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125;  //Error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57AE45-EFAC-4254-8DE8-89E360844549}"/>
              </a:ext>
            </a:extLst>
          </p:cNvPr>
          <p:cNvSpPr/>
          <p:nvPr/>
        </p:nvSpPr>
        <p:spPr>
          <a:xfrm>
            <a:off x="1895061" y="5342076"/>
            <a:ext cx="1908313" cy="36443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D0F950-A22B-4256-A409-A73C912B9889}"/>
              </a:ext>
            </a:extLst>
          </p:cNvPr>
          <p:cNvSpPr txBox="1"/>
          <p:nvPr/>
        </p:nvSpPr>
        <p:spPr>
          <a:xfrm>
            <a:off x="3041374" y="6425992"/>
            <a:ext cx="3670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 not be called, but still gives error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451967E-4A7A-40EB-A7CF-C3C0D7826FD0}"/>
              </a:ext>
            </a:extLst>
          </p:cNvPr>
          <p:cNvCxnSpPr/>
          <p:nvPr/>
        </p:nvCxnSpPr>
        <p:spPr>
          <a:xfrm flipH="1" flipV="1">
            <a:off x="2849217" y="5786023"/>
            <a:ext cx="1106557" cy="62430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172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200C-02BB-4CC1-AB76-DCE35A2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E4DFF-32A1-4053-BCEC-826BAEB93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b="1" dirty="0"/>
              <a:t>Static Type </a:t>
            </a:r>
            <a:r>
              <a:rPr lang="en-US" dirty="0"/>
              <a:t>checking, </a:t>
            </a:r>
          </a:p>
          <a:p>
            <a:pPr lvl="1"/>
            <a:r>
              <a:rPr lang="en-US" dirty="0"/>
              <a:t>Once variable type is fixed, it cannot be changed later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1F013E-F991-4363-B5F6-878DB65EDD20}"/>
              </a:ext>
            </a:extLst>
          </p:cNvPr>
          <p:cNvSpPr/>
          <p:nvPr/>
        </p:nvSpPr>
        <p:spPr>
          <a:xfrm>
            <a:off x="1391478" y="3154018"/>
            <a:ext cx="5771322" cy="17227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BE845C-E0D2-42AB-8828-F579CC23565D}"/>
              </a:ext>
            </a:extLst>
          </p:cNvPr>
          <p:cNvSpPr txBox="1"/>
          <p:nvPr/>
        </p:nvSpPr>
        <p:spPr>
          <a:xfrm>
            <a:off x="1470991" y="3273287"/>
            <a:ext cx="56156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//Java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15;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“Hello”; //Error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testVar’s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type cannot be changed to String</a:t>
            </a:r>
          </a:p>
        </p:txBody>
      </p:sp>
    </p:spTree>
    <p:extLst>
      <p:ext uri="{BB962C8B-B14F-4D97-AF65-F5344CB8AC3E}">
        <p14:creationId xmlns:p14="http://schemas.microsoft.com/office/powerpoint/2010/main" val="4114464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200C-02BB-4CC1-AB76-DCE35A2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E4DFF-32A1-4053-BCEC-826BAEB93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53C567-85AD-41C0-956D-CA80D582E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488" y="2332796"/>
            <a:ext cx="2761214" cy="32333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D1A7E1-5FE0-4C28-995E-532D850D09D8}"/>
              </a:ext>
            </a:extLst>
          </p:cNvPr>
          <p:cNvSpPr txBox="1"/>
          <p:nvPr/>
        </p:nvSpPr>
        <p:spPr>
          <a:xfrm>
            <a:off x="2537791" y="5611641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https://android.jlelse.eu/magic-lies-here-statically-typed-vs-dynamically-typed-languages-d151c7f95e2b</a:t>
            </a:r>
          </a:p>
        </p:txBody>
      </p:sp>
    </p:spTree>
    <p:extLst>
      <p:ext uri="{BB962C8B-B14F-4D97-AF65-F5344CB8AC3E}">
        <p14:creationId xmlns:p14="http://schemas.microsoft.com/office/powerpoint/2010/main" val="28938138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C4B44-D5D8-4626-B03C-A0C1010DC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2D06A-249A-4A83-B170-CD64B9273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Statically Typed Language</a:t>
            </a:r>
          </a:p>
          <a:p>
            <a:pPr lvl="1"/>
            <a:r>
              <a:rPr lang="en-US" dirty="0"/>
              <a:t>C</a:t>
            </a:r>
          </a:p>
          <a:p>
            <a:pPr lvl="1"/>
            <a:r>
              <a:rPr lang="en-US" dirty="0"/>
              <a:t>C++</a:t>
            </a:r>
          </a:p>
          <a:p>
            <a:pPr lvl="1"/>
            <a:r>
              <a:rPr lang="en-US" dirty="0"/>
              <a:t>C#</a:t>
            </a:r>
          </a:p>
          <a:p>
            <a:pPr lvl="1"/>
            <a:r>
              <a:rPr lang="en-US" dirty="0"/>
              <a:t>Java</a:t>
            </a:r>
          </a:p>
          <a:p>
            <a:pPr lvl="1"/>
            <a:r>
              <a:rPr lang="en-US" dirty="0"/>
              <a:t>Rust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1B8AAC-D3B8-47A0-9629-C825401D4159}"/>
              </a:ext>
            </a:extLst>
          </p:cNvPr>
          <p:cNvSpPr txBox="1"/>
          <p:nvPr/>
        </p:nvSpPr>
        <p:spPr>
          <a:xfrm>
            <a:off x="1537252" y="4214191"/>
            <a:ext cx="2664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10607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EF52C-C330-4589-8DEB-8893E6D98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DA73F-DD9A-4BEA-865A-54C628544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ym typeface="Wingdings" panose="05000000000000000000" pitchFamily="2" charset="2"/>
              </a:rPr>
              <a:t>When to perform type checking?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Static Type Checking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Dynamic Type Checking</a:t>
            </a:r>
          </a:p>
          <a:p>
            <a:r>
              <a:rPr lang="en-US" dirty="0">
                <a:sym typeface="Wingdings" panose="05000000000000000000" pitchFamily="2" charset="2"/>
              </a:rPr>
              <a:t>How seriously are type-errors handled?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Strong Type Checking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Weak Type Checking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610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200C-02BB-4CC1-AB76-DCE35A2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E4DFF-32A1-4053-BCEC-826BAEB93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checking is performed </a:t>
            </a:r>
            <a:r>
              <a:rPr lang="en-US" b="1" dirty="0"/>
              <a:t>during run time</a:t>
            </a:r>
          </a:p>
          <a:p>
            <a:pPr lvl="1"/>
            <a:r>
              <a:rPr lang="en-US" dirty="0"/>
              <a:t>What does it mean by ‘checking during run time’?</a:t>
            </a:r>
          </a:p>
          <a:p>
            <a:pPr lvl="1"/>
            <a:r>
              <a:rPr lang="en-US" dirty="0"/>
              <a:t>Like walks through corn maze in first-person view</a:t>
            </a:r>
          </a:p>
          <a:p>
            <a:pPr lvl="1"/>
            <a:r>
              <a:rPr lang="en-US" dirty="0"/>
              <a:t>Walks through code and checks only types that are encountered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636E7F-8A76-4D50-A0A0-1259CEB26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404" y="3718890"/>
            <a:ext cx="2986709" cy="298670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AC287F7-D722-4405-9232-845EC5FDBEFD}"/>
              </a:ext>
            </a:extLst>
          </p:cNvPr>
          <p:cNvGrpSpPr/>
          <p:nvPr/>
        </p:nvGrpSpPr>
        <p:grpSpPr>
          <a:xfrm>
            <a:off x="2963252" y="5622842"/>
            <a:ext cx="817724" cy="650420"/>
            <a:chOff x="-2024337" y="5046475"/>
            <a:chExt cx="817724" cy="65042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0E38B55-050C-4E36-BF0C-74B10D184D68}"/>
                </a:ext>
              </a:extLst>
            </p:cNvPr>
            <p:cNvSpPr txBox="1"/>
            <p:nvPr/>
          </p:nvSpPr>
          <p:spPr>
            <a:xfrm>
              <a:off x="-2024337" y="5046475"/>
              <a:ext cx="8177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error</a:t>
              </a:r>
            </a:p>
          </p:txBody>
        </p:sp>
        <p:pic>
          <p:nvPicPr>
            <p:cNvPr id="12" name="Graphic 11" descr="Checkmark with solid fill">
              <a:extLst>
                <a:ext uri="{FF2B5EF4-FFF2-40B4-BE49-F238E27FC236}">
                  <a16:creationId xmlns:a16="http://schemas.microsoft.com/office/drawing/2014/main" id="{6C721100-3CB9-40F4-89F3-9725507B2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1869022" y="5411842"/>
              <a:ext cx="285053" cy="285053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E2092F1-DF98-4B73-9A9F-01DBC361ADC2}"/>
              </a:ext>
            </a:extLst>
          </p:cNvPr>
          <p:cNvSpPr txBox="1"/>
          <p:nvPr/>
        </p:nvSpPr>
        <p:spPr>
          <a:xfrm>
            <a:off x="4030198" y="4216435"/>
            <a:ext cx="506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error</a:t>
            </a:r>
          </a:p>
        </p:txBody>
      </p:sp>
      <p:pic>
        <p:nvPicPr>
          <p:cNvPr id="14" name="Graphic 13" descr="Checkmark with solid fill">
            <a:extLst>
              <a:ext uri="{FF2B5EF4-FFF2-40B4-BE49-F238E27FC236}">
                <a16:creationId xmlns:a16="http://schemas.microsoft.com/office/drawing/2014/main" id="{796D8A75-9E10-4B16-885D-8B939BF97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79359" y="4419522"/>
            <a:ext cx="147823" cy="1478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754A7E8-CC49-4240-9CD1-667BC28C8118}"/>
              </a:ext>
            </a:extLst>
          </p:cNvPr>
          <p:cNvSpPr txBox="1"/>
          <p:nvPr/>
        </p:nvSpPr>
        <p:spPr>
          <a:xfrm>
            <a:off x="6023113" y="6336917"/>
            <a:ext cx="19016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https://newtownmoms.com/corn-mazes-where-to-go-when/</a:t>
            </a:r>
          </a:p>
        </p:txBody>
      </p:sp>
    </p:spTree>
    <p:extLst>
      <p:ext uri="{BB962C8B-B14F-4D97-AF65-F5344CB8AC3E}">
        <p14:creationId xmlns:p14="http://schemas.microsoft.com/office/powerpoint/2010/main" val="454797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7A155-7A98-4F2A-ABCF-20E12491E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717DD-214C-4F67-8BA9-150B4C9D2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825625"/>
            <a:ext cx="8429211" cy="4351338"/>
          </a:xfrm>
        </p:spPr>
        <p:txBody>
          <a:bodyPr>
            <a:normAutofit/>
          </a:bodyPr>
          <a:lstStyle/>
          <a:p>
            <a:r>
              <a:rPr lang="en-US" dirty="0"/>
              <a:t>Data refers to value/group of values in programming</a:t>
            </a:r>
          </a:p>
          <a:p>
            <a:pPr lvl="1"/>
            <a:r>
              <a:rPr lang="en-US" dirty="0"/>
              <a:t>Ex. 1, 4, 1.56, “Paul Kim”, [1,3,5] …</a:t>
            </a:r>
          </a:p>
          <a:p>
            <a:r>
              <a:rPr lang="en-US" dirty="0"/>
              <a:t>Then, what is data type?</a:t>
            </a:r>
          </a:p>
          <a:p>
            <a:pPr lvl="1"/>
            <a:r>
              <a:rPr lang="en-US" dirty="0"/>
              <a:t>Something that describes features of data</a:t>
            </a:r>
          </a:p>
          <a:p>
            <a:pPr lvl="2"/>
            <a:r>
              <a:rPr lang="en-US" dirty="0"/>
              <a:t>Let computer know how data can be handled</a:t>
            </a:r>
          </a:p>
          <a:p>
            <a:pPr lvl="1"/>
            <a:r>
              <a:rPr lang="en-US" dirty="0"/>
              <a:t>Something that defines behavior of operator</a:t>
            </a:r>
          </a:p>
          <a:p>
            <a:r>
              <a:rPr lang="en-US" dirty="0"/>
              <a:t>In this slide, will study concepts regarding data type.</a:t>
            </a:r>
          </a:p>
          <a:p>
            <a:pPr lvl="1"/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6918262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200C-02BB-4CC1-AB76-DCE35A2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E4DFF-32A1-4053-BCEC-826BAEB93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checking is performed </a:t>
            </a:r>
            <a:r>
              <a:rPr lang="en-US" b="1" dirty="0"/>
              <a:t>during run time</a:t>
            </a:r>
          </a:p>
          <a:p>
            <a:pPr lvl="1"/>
            <a:r>
              <a:rPr lang="en-US" dirty="0"/>
              <a:t>What does it mean by ‘checking during run time’?</a:t>
            </a:r>
          </a:p>
          <a:p>
            <a:pPr lvl="1"/>
            <a:r>
              <a:rPr lang="en-US" dirty="0"/>
              <a:t>Like walks through corn maze in first-person view</a:t>
            </a:r>
          </a:p>
          <a:p>
            <a:pPr lvl="1"/>
            <a:r>
              <a:rPr lang="en-US" dirty="0"/>
              <a:t>Walks through program and checks only types that are encountered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1F013E-F991-4363-B5F6-878DB65EDD20}"/>
              </a:ext>
            </a:extLst>
          </p:cNvPr>
          <p:cNvSpPr/>
          <p:nvPr/>
        </p:nvSpPr>
        <p:spPr>
          <a:xfrm>
            <a:off x="1391478" y="3929269"/>
            <a:ext cx="5161722" cy="23826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BE845C-E0D2-42AB-8828-F579CC23565D}"/>
              </a:ext>
            </a:extLst>
          </p:cNvPr>
          <p:cNvSpPr txBox="1"/>
          <p:nvPr/>
        </p:nvSpPr>
        <p:spPr>
          <a:xfrm>
            <a:off x="1470991" y="4048538"/>
            <a:ext cx="471956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#Python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 = 15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if(a == 1)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15 + ”hello” //No Error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75306F-3989-485A-B2CF-9F920321DEA4}"/>
              </a:ext>
            </a:extLst>
          </p:cNvPr>
          <p:cNvSpPr/>
          <p:nvPr/>
        </p:nvSpPr>
        <p:spPr>
          <a:xfrm>
            <a:off x="1895061" y="5227983"/>
            <a:ext cx="2849217" cy="36443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7722C4-20C3-4564-A6D3-F6E99B501B05}"/>
              </a:ext>
            </a:extLst>
          </p:cNvPr>
          <p:cNvSpPr txBox="1"/>
          <p:nvPr/>
        </p:nvSpPr>
        <p:spPr>
          <a:xfrm>
            <a:off x="3041373" y="6311899"/>
            <a:ext cx="4386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Will not be called (encountered), so no error.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E6E1A6D-F433-4C91-AAB0-0A53EA6C20CC}"/>
              </a:ext>
            </a:extLst>
          </p:cNvPr>
          <p:cNvCxnSpPr>
            <a:cxnSpLocks/>
          </p:cNvCxnSpPr>
          <p:nvPr/>
        </p:nvCxnSpPr>
        <p:spPr>
          <a:xfrm flipH="1" flipV="1">
            <a:off x="2849217" y="5671930"/>
            <a:ext cx="1106557" cy="62430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43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200C-02BB-4CC1-AB76-DCE35A2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E4DFF-32A1-4053-BCEC-826BAEB93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b="1" dirty="0"/>
              <a:t>Dynamic Type </a:t>
            </a:r>
            <a:r>
              <a:rPr lang="en-US" dirty="0"/>
              <a:t>checking, </a:t>
            </a:r>
          </a:p>
          <a:p>
            <a:pPr lvl="1"/>
            <a:r>
              <a:rPr lang="en-US" dirty="0"/>
              <a:t>Variable type can be changed later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1F013E-F991-4363-B5F6-878DB65EDD20}"/>
              </a:ext>
            </a:extLst>
          </p:cNvPr>
          <p:cNvSpPr/>
          <p:nvPr/>
        </p:nvSpPr>
        <p:spPr>
          <a:xfrm>
            <a:off x="1391478" y="2963981"/>
            <a:ext cx="3764172" cy="17227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BE845C-E0D2-42AB-8828-F579CC23565D}"/>
              </a:ext>
            </a:extLst>
          </p:cNvPr>
          <p:cNvSpPr txBox="1"/>
          <p:nvPr/>
        </p:nvSpPr>
        <p:spPr>
          <a:xfrm>
            <a:off x="1470991" y="3083250"/>
            <a:ext cx="36407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#Python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15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“Hello” //No Error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[1,4,5] //No Error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369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200C-02BB-4CC1-AB76-DCE35A2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E4DFF-32A1-4053-BCEC-826BAEB93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C88EEB-EACC-4D8C-956D-4D60C61AA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5500" y="2074379"/>
            <a:ext cx="1069906" cy="33123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5E575D-D427-44F0-A634-89BF3AEF19DC}"/>
              </a:ext>
            </a:extLst>
          </p:cNvPr>
          <p:cNvSpPr txBox="1"/>
          <p:nvPr/>
        </p:nvSpPr>
        <p:spPr>
          <a:xfrm>
            <a:off x="2365513" y="5550994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https://android.jlelse.eu/magic-lies-here-statically-typed-vs-dynamically-typed-languages-d151c7f95e2b</a:t>
            </a:r>
          </a:p>
        </p:txBody>
      </p:sp>
    </p:spTree>
    <p:extLst>
      <p:ext uri="{BB962C8B-B14F-4D97-AF65-F5344CB8AC3E}">
        <p14:creationId xmlns:p14="http://schemas.microsoft.com/office/powerpoint/2010/main" val="11699694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200C-02BB-4CC1-AB76-DCE35A2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E4DFF-32A1-4053-BCEC-826BAEB93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Dynamically Typed Language</a:t>
            </a:r>
          </a:p>
          <a:p>
            <a:pPr lvl="1"/>
            <a:r>
              <a:rPr lang="en-US" dirty="0"/>
              <a:t>Python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Ruby</a:t>
            </a:r>
          </a:p>
          <a:p>
            <a:pPr lvl="1"/>
            <a:r>
              <a:rPr lang="en-US" dirty="0"/>
              <a:t>Perl</a:t>
            </a:r>
          </a:p>
          <a:p>
            <a:pPr lvl="1"/>
            <a:r>
              <a:rPr lang="en-US" dirty="0"/>
              <a:t>PHP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13D2A8-7695-42E0-A37F-24CD7E74B22C}"/>
              </a:ext>
            </a:extLst>
          </p:cNvPr>
          <p:cNvSpPr txBox="1"/>
          <p:nvPr/>
        </p:nvSpPr>
        <p:spPr>
          <a:xfrm>
            <a:off x="1537252" y="4214191"/>
            <a:ext cx="2664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6544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8EA8A-DDCB-4B6E-AAC9-60AD0869A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9941F-B8C2-415B-9350-AE0CF2512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Dynamically typed languages have implicit variable declaration</a:t>
            </a:r>
          </a:p>
          <a:p>
            <a:pPr lvl="1"/>
            <a:r>
              <a:rPr lang="en-US" dirty="0"/>
              <a:t>Dynamic Type Checking </a:t>
            </a:r>
            <a:r>
              <a:rPr lang="en-US" dirty="0">
                <a:sym typeface="Wingdings" panose="05000000000000000000" pitchFamily="2" charset="2"/>
              </a:rPr>
              <a:t> Implicit Variable Declaration</a:t>
            </a:r>
            <a:endParaRPr lang="en-US" dirty="0"/>
          </a:p>
          <a:p>
            <a:r>
              <a:rPr lang="en-US" dirty="0"/>
              <a:t>Does it mean that languages with implicit variable declaration are dynamically typed?</a:t>
            </a:r>
          </a:p>
          <a:p>
            <a:pPr lvl="1"/>
            <a:r>
              <a:rPr lang="en-US" dirty="0"/>
              <a:t>Implicit Variable Declaration </a:t>
            </a:r>
            <a:r>
              <a:rPr lang="en-US" dirty="0">
                <a:sym typeface="Wingdings" panose="05000000000000000000" pitchFamily="2" charset="2"/>
              </a:rPr>
              <a:t> Dynamic Type Checking?</a:t>
            </a:r>
          </a:p>
          <a:p>
            <a:r>
              <a:rPr lang="en-US" dirty="0">
                <a:sym typeface="Wingdings" panose="05000000000000000000" pitchFamily="2" charset="2"/>
              </a:rPr>
              <a:t>NO!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2922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8EA8A-DDCB-4B6E-AAC9-60AD0869A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9941F-B8C2-415B-9350-AE0CF2512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Java has implicit variable declaration (var keyword)</a:t>
            </a:r>
          </a:p>
          <a:p>
            <a:r>
              <a:rPr lang="en-US" dirty="0"/>
              <a:t>But it is not dynamically typed language</a:t>
            </a:r>
          </a:p>
          <a:p>
            <a:pPr lvl="1"/>
            <a:r>
              <a:rPr lang="en-US" dirty="0"/>
              <a:t>Variable type cannot be changed later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Type is inferred at compile time </a:t>
            </a:r>
            <a:r>
              <a:rPr lang="en-US" dirty="0">
                <a:sym typeface="Wingdings" panose="05000000000000000000" pitchFamily="2" charset="2"/>
              </a:rPr>
              <a:t> The ability of the inference is called Type Inference.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459299-88AD-47C0-B0B6-8F12A6F85ECD}"/>
              </a:ext>
            </a:extLst>
          </p:cNvPr>
          <p:cNvSpPr/>
          <p:nvPr/>
        </p:nvSpPr>
        <p:spPr>
          <a:xfrm>
            <a:off x="1431235" y="3485322"/>
            <a:ext cx="5278372" cy="17227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09AF3B-F74B-4CED-92C7-0E0B72CD881C}"/>
              </a:ext>
            </a:extLst>
          </p:cNvPr>
          <p:cNvSpPr txBox="1"/>
          <p:nvPr/>
        </p:nvSpPr>
        <p:spPr>
          <a:xfrm>
            <a:off x="1510748" y="3604591"/>
            <a:ext cx="51988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//Java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15  //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testVar’s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type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int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“Hello” //Error</a:t>
            </a:r>
          </a:p>
        </p:txBody>
      </p:sp>
    </p:spTree>
    <p:extLst>
      <p:ext uri="{BB962C8B-B14F-4D97-AF65-F5344CB8AC3E}">
        <p14:creationId xmlns:p14="http://schemas.microsoft.com/office/powerpoint/2010/main" val="29972342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1E12E-7398-4C42-BF91-50FB4E324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Typing vs Dynamic 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46FCD-5470-47F7-A269-D7D790469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Static Typing</a:t>
            </a:r>
          </a:p>
          <a:p>
            <a:pPr lvl="1"/>
            <a:r>
              <a:rPr lang="en-US" dirty="0"/>
              <a:t>Advantage: Build stable program with fewer errors</a:t>
            </a:r>
          </a:p>
          <a:p>
            <a:pPr lvl="1"/>
            <a:r>
              <a:rPr lang="en-US" dirty="0"/>
              <a:t>Disadvantage: Strict grammar in programming</a:t>
            </a:r>
          </a:p>
          <a:p>
            <a:r>
              <a:rPr lang="en-US" dirty="0"/>
              <a:t>Dynamic Typing</a:t>
            </a:r>
          </a:p>
          <a:p>
            <a:pPr lvl="1"/>
            <a:r>
              <a:rPr lang="en-US" dirty="0"/>
              <a:t>Advantage: Easier programming</a:t>
            </a:r>
          </a:p>
          <a:p>
            <a:pPr lvl="1"/>
            <a:r>
              <a:rPr lang="en-US" dirty="0"/>
              <a:t>Disadvantage: Risk of having more errors in program</a:t>
            </a:r>
          </a:p>
        </p:txBody>
      </p:sp>
    </p:spTree>
    <p:extLst>
      <p:ext uri="{BB962C8B-B14F-4D97-AF65-F5344CB8AC3E}">
        <p14:creationId xmlns:p14="http://schemas.microsoft.com/office/powerpoint/2010/main" val="24254157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EF52C-C330-4589-8DEB-8893E6D98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DA73F-DD9A-4BEA-865A-54C628544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ym typeface="Wingdings" panose="05000000000000000000" pitchFamily="2" charset="2"/>
              </a:rPr>
              <a:t>When to perform type checking?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Static Type Checking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Dynamic Type Checking</a:t>
            </a:r>
          </a:p>
          <a:p>
            <a:r>
              <a:rPr lang="en-US" dirty="0">
                <a:sym typeface="Wingdings" panose="05000000000000000000" pitchFamily="2" charset="2"/>
              </a:rPr>
              <a:t>How seriously are type-errors handled?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Strong Type Checking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Weak Type Checking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2734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DCD7-4CC8-44D9-B07C-F7BBBE1B5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AFD3-724A-487A-BE1F-A7FAF308F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type-errors occur, strong type checking system gives error message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1153F2-3149-4517-8F47-7CE9C5BEC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876" y="2968536"/>
            <a:ext cx="4357344" cy="16299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453C4A-12FB-44C6-93E9-70BC68745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685" y="4947833"/>
            <a:ext cx="6818122" cy="5487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19A862-3258-4BC4-A0B0-B6A6911137F9}"/>
              </a:ext>
            </a:extLst>
          </p:cNvPr>
          <p:cNvSpPr txBox="1"/>
          <p:nvPr/>
        </p:nvSpPr>
        <p:spPr>
          <a:xfrm>
            <a:off x="1941444" y="2637493"/>
            <a:ext cx="576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Java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BA6427-11A2-4C47-A854-4F92C978647B}"/>
              </a:ext>
            </a:extLst>
          </p:cNvPr>
          <p:cNvSpPr txBox="1"/>
          <p:nvPr/>
        </p:nvSpPr>
        <p:spPr>
          <a:xfrm>
            <a:off x="718412" y="4598505"/>
            <a:ext cx="1533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 Message</a:t>
            </a:r>
          </a:p>
        </p:txBody>
      </p:sp>
    </p:spTree>
    <p:extLst>
      <p:ext uri="{BB962C8B-B14F-4D97-AF65-F5344CB8AC3E}">
        <p14:creationId xmlns:p14="http://schemas.microsoft.com/office/powerpoint/2010/main" val="27758308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DCD7-4CC8-44D9-B07C-F7BBBE1B5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AFD3-724A-487A-BE1F-A7FAF308F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type-errors occur, strong type checking system gives error message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23230B-7EFD-4B8C-95F0-9E3F8CE786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364"/>
          <a:stretch/>
        </p:blipFill>
        <p:spPr>
          <a:xfrm>
            <a:off x="3035990" y="3088584"/>
            <a:ext cx="2038350" cy="8406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BF7910-E1C0-4986-8DAA-59C4B57E5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092" y="4345606"/>
            <a:ext cx="5045144" cy="7075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E32E97-8D80-416D-BDF5-54E31B0E0B8F}"/>
              </a:ext>
            </a:extLst>
          </p:cNvPr>
          <p:cNvSpPr txBox="1"/>
          <p:nvPr/>
        </p:nvSpPr>
        <p:spPr>
          <a:xfrm>
            <a:off x="2941983" y="2719252"/>
            <a:ext cx="852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ECD31D-9804-4A9E-95C9-8F586940696F}"/>
              </a:ext>
            </a:extLst>
          </p:cNvPr>
          <p:cNvSpPr txBox="1"/>
          <p:nvPr/>
        </p:nvSpPr>
        <p:spPr>
          <a:xfrm>
            <a:off x="1606308" y="4026004"/>
            <a:ext cx="1533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 Message</a:t>
            </a:r>
          </a:p>
        </p:txBody>
      </p:sp>
    </p:spTree>
    <p:extLst>
      <p:ext uri="{BB962C8B-B14F-4D97-AF65-F5344CB8AC3E}">
        <p14:creationId xmlns:p14="http://schemas.microsoft.com/office/powerpoint/2010/main" val="3384923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CC49-A26D-445B-BCC3-B17FB299C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76EC3-BE2F-44EB-BB22-777F73117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Programming language documents usually include terminologies regarding type.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3EF7B4-102C-4142-AFD7-F4797EBE6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38" y="2953869"/>
            <a:ext cx="8786191" cy="95026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9E7A557-6DDB-4DB9-AB05-8C5C4100B6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38" y="4207954"/>
            <a:ext cx="7666383" cy="10578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0339310-907A-4122-BA73-F508C050A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538" y="5527992"/>
            <a:ext cx="3834227" cy="9527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9B49A13-38FE-414A-9E1A-368933C601FA}"/>
              </a:ext>
            </a:extLst>
          </p:cNvPr>
          <p:cNvSpPr txBox="1"/>
          <p:nvPr/>
        </p:nvSpPr>
        <p:spPr>
          <a:xfrm>
            <a:off x="132521" y="6439118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https://julialang.org/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4CA85E-672E-48BC-836D-F0935FC03CAE}"/>
              </a:ext>
            </a:extLst>
          </p:cNvPr>
          <p:cNvSpPr txBox="1"/>
          <p:nvPr/>
        </p:nvSpPr>
        <p:spPr>
          <a:xfrm>
            <a:off x="132521" y="5245003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https://golang.org/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CA2E49-A46B-4F47-A9B8-4D70EE1CCCD8}"/>
              </a:ext>
            </a:extLst>
          </p:cNvPr>
          <p:cNvSpPr txBox="1"/>
          <p:nvPr/>
        </p:nvSpPr>
        <p:spPr>
          <a:xfrm>
            <a:off x="132521" y="3871878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https://crystal-lang.org/</a:t>
            </a:r>
          </a:p>
        </p:txBody>
      </p:sp>
    </p:spTree>
    <p:extLst>
      <p:ext uri="{BB962C8B-B14F-4D97-AF65-F5344CB8AC3E}">
        <p14:creationId xmlns:p14="http://schemas.microsoft.com/office/powerpoint/2010/main" val="2709487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CDE43-84B1-4CF2-8E91-1B31E558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D683D-2763-4AFC-97B8-99EBC3BBB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Strongly typed languages</a:t>
            </a:r>
          </a:p>
          <a:p>
            <a:pPr lvl="1"/>
            <a:r>
              <a:rPr lang="en-US" dirty="0"/>
              <a:t>C#</a:t>
            </a:r>
          </a:p>
          <a:p>
            <a:pPr lvl="1"/>
            <a:r>
              <a:rPr lang="en-US" dirty="0"/>
              <a:t>Java</a:t>
            </a:r>
          </a:p>
          <a:p>
            <a:pPr lvl="1"/>
            <a:r>
              <a:rPr lang="en-US" dirty="0"/>
              <a:t>Scala</a:t>
            </a:r>
          </a:p>
          <a:p>
            <a:pPr lvl="1"/>
            <a:r>
              <a:rPr lang="en-US" dirty="0"/>
              <a:t>Python</a:t>
            </a:r>
          </a:p>
          <a:p>
            <a:pPr lvl="1"/>
            <a:r>
              <a:rPr lang="en-US" dirty="0"/>
              <a:t>Ruby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1EF6D0-516A-4180-B100-179CFF8D61F8}"/>
              </a:ext>
            </a:extLst>
          </p:cNvPr>
          <p:cNvSpPr txBox="1"/>
          <p:nvPr/>
        </p:nvSpPr>
        <p:spPr>
          <a:xfrm>
            <a:off x="1537252" y="4214191"/>
            <a:ext cx="2664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783252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DCD7-4CC8-44D9-B07C-F7BBBE1B5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AFD3-724A-487A-BE1F-A7FAF308F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type-errors occurs, weak type checking system does not give error message</a:t>
            </a:r>
          </a:p>
          <a:p>
            <a:r>
              <a:rPr lang="en-US" dirty="0"/>
              <a:t>Instead, convert types implicitly in a way that type-errors are resolved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7DDA5D-9959-4B21-8CD2-CF806381711A}"/>
              </a:ext>
            </a:extLst>
          </p:cNvPr>
          <p:cNvSpPr txBox="1"/>
          <p:nvPr/>
        </p:nvSpPr>
        <p:spPr>
          <a:xfrm>
            <a:off x="2431775" y="353999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3824FB8-EECD-40E2-AD1A-E737B7C2B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232" y="3909324"/>
            <a:ext cx="3314908" cy="182936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BD49ECE-5768-40B3-AD1B-78381A3E12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232" y="6141852"/>
            <a:ext cx="1568933" cy="39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0380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4307-4067-4450-85D5-0B630F365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068AF-9B5D-42D6-80BC-47AE0136F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C, when char and bool work with int, char and bool are converted to int</a:t>
            </a:r>
          </a:p>
          <a:p>
            <a:pPr lvl="1"/>
            <a:r>
              <a:rPr lang="en-US" dirty="0"/>
              <a:t>char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ascii code </a:t>
            </a:r>
          </a:p>
          <a:p>
            <a:pPr lvl="1"/>
            <a:r>
              <a:rPr lang="en-US" dirty="0"/>
              <a:t>true</a:t>
            </a:r>
            <a:r>
              <a:rPr lang="en-US" dirty="0">
                <a:sym typeface="Wingdings" panose="05000000000000000000" pitchFamily="2" charset="2"/>
              </a:rPr>
              <a:t>1,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false0</a:t>
            </a:r>
            <a:endParaRPr lang="en-US" dirty="0"/>
          </a:p>
          <a:p>
            <a:r>
              <a:rPr lang="en-US" dirty="0"/>
              <a:t>1 + ‘b’ </a:t>
            </a:r>
            <a:r>
              <a:rPr lang="en-US" dirty="0">
                <a:sym typeface="Wingdings" panose="05000000000000000000" pitchFamily="2" charset="2"/>
              </a:rPr>
              <a:t> 1 + 98,  </a:t>
            </a:r>
          </a:p>
          <a:p>
            <a:r>
              <a:rPr lang="en-US" dirty="0">
                <a:sym typeface="Wingdings" panose="05000000000000000000" pitchFamily="2" charset="2"/>
              </a:rPr>
              <a:t>23 * ‘c’  23 * 99</a:t>
            </a:r>
          </a:p>
          <a:p>
            <a:r>
              <a:rPr lang="en-US" dirty="0">
                <a:sym typeface="Wingdings" panose="05000000000000000000" pitchFamily="2" charset="2"/>
              </a:rPr>
              <a:t>1 + true  1 + 1</a:t>
            </a:r>
          </a:p>
          <a:p>
            <a:r>
              <a:rPr lang="en-US" dirty="0">
                <a:sym typeface="Wingdings" panose="05000000000000000000" pitchFamily="2" charset="2"/>
              </a:rPr>
              <a:t>35 * false  35 * 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4095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4307-4067-4450-85D5-0B630F365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Type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068AF-9B5D-42D6-80BC-47AE0136F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Weakly typed languages</a:t>
            </a:r>
          </a:p>
          <a:p>
            <a:pPr lvl="1"/>
            <a:r>
              <a:rPr lang="en-US" dirty="0"/>
              <a:t>C</a:t>
            </a:r>
          </a:p>
          <a:p>
            <a:pPr lvl="1"/>
            <a:r>
              <a:rPr lang="en-US" dirty="0"/>
              <a:t>C++</a:t>
            </a:r>
          </a:p>
          <a:p>
            <a:pPr lvl="1"/>
            <a:r>
              <a:rPr lang="en-US" dirty="0"/>
              <a:t>PHP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Perl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5C47BE-8C40-46B5-9C47-449B883C0AD3}"/>
              </a:ext>
            </a:extLst>
          </p:cNvPr>
          <p:cNvSpPr txBox="1"/>
          <p:nvPr/>
        </p:nvSpPr>
        <p:spPr>
          <a:xfrm>
            <a:off x="1537252" y="4214191"/>
            <a:ext cx="2664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  <a:p>
            <a:r>
              <a:rPr lang="en-US" sz="2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61224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1E12E-7398-4C42-BF91-50FB4E324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Typing vs Weak 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46FCD-5470-47F7-A269-D7D790469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 Typing</a:t>
            </a:r>
          </a:p>
          <a:p>
            <a:pPr lvl="1"/>
            <a:r>
              <a:rPr lang="en-US" dirty="0"/>
              <a:t>Advantage: Easy to know whether there are errors</a:t>
            </a:r>
          </a:p>
          <a:p>
            <a:pPr lvl="1"/>
            <a:r>
              <a:rPr lang="en-US" dirty="0"/>
              <a:t>Disadvantage: Slow production time</a:t>
            </a:r>
          </a:p>
          <a:p>
            <a:r>
              <a:rPr lang="en-US" dirty="0"/>
              <a:t>Weak Typing</a:t>
            </a:r>
          </a:p>
          <a:p>
            <a:pPr lvl="1"/>
            <a:r>
              <a:rPr lang="en-US" dirty="0"/>
              <a:t>Advantage: Fast production time</a:t>
            </a:r>
          </a:p>
          <a:p>
            <a:pPr lvl="1"/>
            <a:r>
              <a:rPr lang="en-US" dirty="0"/>
              <a:t>Disadvantage: Hard to </a:t>
            </a:r>
            <a:r>
              <a:rPr lang="en-US"/>
              <a:t>fix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8928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23449-AFB3-426C-9D8E-67242EE0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thing (Duck Typing)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D0C87-6320-4B67-A8FE-892505A77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dynamically typed language,</a:t>
            </a:r>
          </a:p>
          <a:p>
            <a:pPr lvl="1"/>
            <a:r>
              <a:rPr lang="en-US" dirty="0"/>
              <a:t>Looks like variable can have any type freely</a:t>
            </a:r>
          </a:p>
          <a:p>
            <a:pPr lvl="1"/>
            <a:r>
              <a:rPr lang="en-US" dirty="0"/>
              <a:t>No constraint on variable type at all?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Dynamically typed language uses </a:t>
            </a:r>
            <a:r>
              <a:rPr lang="en-US" b="1" dirty="0"/>
              <a:t>duck typing </a:t>
            </a:r>
            <a:r>
              <a:rPr lang="en-US" dirty="0"/>
              <a:t>to give constraint on variable type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AFB8BF-F32D-460F-BCE3-ECCE7F62606A}"/>
              </a:ext>
            </a:extLst>
          </p:cNvPr>
          <p:cNvSpPr/>
          <p:nvPr/>
        </p:nvSpPr>
        <p:spPr>
          <a:xfrm>
            <a:off x="1828800" y="3157330"/>
            <a:ext cx="3764172" cy="17227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C8212-D617-4E3A-9740-D742AFEC3722}"/>
              </a:ext>
            </a:extLst>
          </p:cNvPr>
          <p:cNvSpPr txBox="1"/>
          <p:nvPr/>
        </p:nvSpPr>
        <p:spPr>
          <a:xfrm>
            <a:off x="1828800" y="3310453"/>
            <a:ext cx="3393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#Python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15      //int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“Hello” //string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testVar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[1,4,5] //list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1583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23449-AFB3-426C-9D8E-67242EE0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thing (Duck Typing)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D0C87-6320-4B67-A8FE-892505A77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Duck Typing</a:t>
            </a:r>
          </a:p>
          <a:p>
            <a:pPr lvl="1"/>
            <a:r>
              <a:rPr lang="en-US" dirty="0"/>
              <a:t>Checks whether variable type is suitable in surrounding context (a.k.a. certain methods and/or properties)</a:t>
            </a:r>
          </a:p>
          <a:p>
            <a:pPr lvl="1"/>
            <a:endParaRPr lang="en-US" dirty="0"/>
          </a:p>
          <a:p>
            <a:r>
              <a:rPr lang="en-US" dirty="0"/>
              <a:t>Duck typing is originated from duck test</a:t>
            </a:r>
          </a:p>
          <a:p>
            <a:pPr lvl="1"/>
            <a:r>
              <a:rPr lang="en-US" dirty="0"/>
              <a:t>"If it walks like a duck and it quacks like a duck, then it must be a duck“</a:t>
            </a:r>
          </a:p>
          <a:p>
            <a:pPr lvl="1"/>
            <a:r>
              <a:rPr lang="en-US" dirty="0"/>
              <a:t>Observes its characteristics to identify its subject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132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23449-AFB3-426C-9D8E-67242EE0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thing (Duck Typing)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D0C87-6320-4B67-A8FE-892505A77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434864"/>
            <a:ext cx="7886700" cy="4351338"/>
          </a:xfrm>
        </p:spPr>
        <p:txBody>
          <a:bodyPr/>
          <a:lstStyle/>
          <a:p>
            <a:r>
              <a:rPr lang="en-US" dirty="0"/>
              <a:t>Interest thing of duck typing is its flexibility</a:t>
            </a:r>
          </a:p>
          <a:p>
            <a:r>
              <a:rPr lang="en-US" dirty="0"/>
              <a:t>“If it walks like a duck and it quacks like a duck, then it must be a duck”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16071D8-DFC1-46B8-A9C7-BF196D45E58E}"/>
              </a:ext>
            </a:extLst>
          </p:cNvPr>
          <p:cNvGrpSpPr/>
          <p:nvPr/>
        </p:nvGrpSpPr>
        <p:grpSpPr>
          <a:xfrm>
            <a:off x="6424819" y="3461637"/>
            <a:ext cx="2407754" cy="1849369"/>
            <a:chOff x="3462958" y="4044219"/>
            <a:chExt cx="2407754" cy="184936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7831B67-50C9-49F3-9949-2509B408D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62959" y="4044219"/>
              <a:ext cx="2407753" cy="129537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B168E2E-8636-458E-91D6-2B2345D8A7EA}"/>
                </a:ext>
              </a:extLst>
            </p:cNvPr>
            <p:cNvSpPr txBox="1"/>
            <p:nvPr/>
          </p:nvSpPr>
          <p:spPr>
            <a:xfrm>
              <a:off x="3462958" y="5339590"/>
              <a:ext cx="2407753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/>
                <a:t>https://www.linkedin.com/pulse/applying-duck-typing-c-marlon-gonz%C3%A1lez-g%C3%B3ngora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50E9EC4-7A99-4532-87A6-268434A5963F}"/>
              </a:ext>
            </a:extLst>
          </p:cNvPr>
          <p:cNvGrpSpPr/>
          <p:nvPr/>
        </p:nvGrpSpPr>
        <p:grpSpPr>
          <a:xfrm>
            <a:off x="3519935" y="3229986"/>
            <a:ext cx="1947165" cy="2386939"/>
            <a:chOff x="3519935" y="3229986"/>
            <a:chExt cx="1947165" cy="238693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BF839C6-8F53-4B2E-8EAE-7DF3A6B53D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29158" y="3229986"/>
              <a:ext cx="1837942" cy="2386939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FACF2E-D2A6-4E29-A348-2B837DEAE2C3}"/>
                </a:ext>
              </a:extLst>
            </p:cNvPr>
            <p:cNvSpPr txBox="1"/>
            <p:nvPr/>
          </p:nvSpPr>
          <p:spPr>
            <a:xfrm>
              <a:off x="3519935" y="3869458"/>
              <a:ext cx="8499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Quack!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9A093D3-D0DC-4458-A3D9-9595935084D6}"/>
              </a:ext>
            </a:extLst>
          </p:cNvPr>
          <p:cNvSpPr txBox="1"/>
          <p:nvPr/>
        </p:nvSpPr>
        <p:spPr>
          <a:xfrm>
            <a:off x="3519935" y="5616925"/>
            <a:ext cx="18379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http://www.tcafe2a.com/bbs/board.php?bo_table=c_heal&amp;wr_id=6097&amp;page=2229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1612D1-5001-4D2B-8124-B347BFB81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49" y="3229986"/>
            <a:ext cx="1790204" cy="23869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62FE625-9EAF-4E33-8CDA-258A3BBBD82C}"/>
              </a:ext>
            </a:extLst>
          </p:cNvPr>
          <p:cNvSpPr txBox="1"/>
          <p:nvPr/>
        </p:nvSpPr>
        <p:spPr>
          <a:xfrm>
            <a:off x="628645" y="5616925"/>
            <a:ext cx="17814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https://en.wikipedia.org/wiki/American_Pekin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078D4F-4763-4A64-BF9F-480E6790BEC4}"/>
              </a:ext>
            </a:extLst>
          </p:cNvPr>
          <p:cNvSpPr txBox="1"/>
          <p:nvPr/>
        </p:nvSpPr>
        <p:spPr>
          <a:xfrm>
            <a:off x="1151341" y="2876043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Duck!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E0D8D6-68EB-4E87-BD7E-B6E6B4E3B0C0}"/>
              </a:ext>
            </a:extLst>
          </p:cNvPr>
          <p:cNvSpPr txBox="1"/>
          <p:nvPr/>
        </p:nvSpPr>
        <p:spPr>
          <a:xfrm>
            <a:off x="4070856" y="2870613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Duck…!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32AE65-8333-487D-891C-2CA9967D28CE}"/>
              </a:ext>
            </a:extLst>
          </p:cNvPr>
          <p:cNvSpPr txBox="1"/>
          <p:nvPr/>
        </p:nvSpPr>
        <p:spPr>
          <a:xfrm>
            <a:off x="7169274" y="3099809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Duck…?!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F8CACA-38FD-424A-A5DD-CC3972F5F1F0}"/>
              </a:ext>
            </a:extLst>
          </p:cNvPr>
          <p:cNvSpPr txBox="1"/>
          <p:nvPr/>
        </p:nvSpPr>
        <p:spPr>
          <a:xfrm>
            <a:off x="577488" y="6256397"/>
            <a:ext cx="8566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All things are assumed as a duck because they all walk like a duck and quack like a duck.</a:t>
            </a:r>
          </a:p>
        </p:txBody>
      </p:sp>
    </p:spTree>
    <p:extLst>
      <p:ext uri="{BB962C8B-B14F-4D97-AF65-F5344CB8AC3E}">
        <p14:creationId xmlns:p14="http://schemas.microsoft.com/office/powerpoint/2010/main" val="1737840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23449-AFB3-426C-9D8E-67242EE0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thing (Duck Typing)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D0C87-6320-4B67-A8FE-892505A77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function is defined in static typing system,</a:t>
            </a:r>
          </a:p>
          <a:p>
            <a:pPr lvl="1"/>
            <a:r>
              <a:rPr lang="en-US" dirty="0"/>
              <a:t>Types of input parameters are fixed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If input value is not integer, it will give error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AFB8BF-F32D-460F-BCE3-ECCE7F62606A}"/>
              </a:ext>
            </a:extLst>
          </p:cNvPr>
          <p:cNvSpPr/>
          <p:nvPr/>
        </p:nvSpPr>
        <p:spPr>
          <a:xfrm>
            <a:off x="1994451" y="2885662"/>
            <a:ext cx="5173791" cy="25545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D6EE9A-623D-49E4-ADDE-F5B53ADC38BE}"/>
              </a:ext>
            </a:extLst>
          </p:cNvPr>
          <p:cNvSpPr txBox="1"/>
          <p:nvPr/>
        </p:nvSpPr>
        <p:spPr>
          <a:xfrm>
            <a:off x="2073965" y="3004931"/>
            <a:ext cx="499848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//Java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static void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testFunc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x){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//blah blah blah…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void main(String[]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testFunc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(15);       //No error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testFunc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(“Hello”);  //Error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1081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23449-AFB3-426C-9D8E-67242EE0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thing (Duck Typing)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D0C87-6320-4B67-A8FE-892505A77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function is defined in dynamic typing system,</a:t>
            </a:r>
          </a:p>
          <a:p>
            <a:pPr lvl="1"/>
            <a:r>
              <a:rPr lang="en-US" dirty="0"/>
              <a:t>Types of input parameters are not fixed</a:t>
            </a:r>
          </a:p>
          <a:p>
            <a:pPr lvl="1"/>
            <a:r>
              <a:rPr lang="en-US" dirty="0"/>
              <a:t>Any type of value can be input as 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AFB8BF-F32D-460F-BCE3-ECCE7F62606A}"/>
              </a:ext>
            </a:extLst>
          </p:cNvPr>
          <p:cNvSpPr/>
          <p:nvPr/>
        </p:nvSpPr>
        <p:spPr>
          <a:xfrm>
            <a:off x="1974574" y="3243470"/>
            <a:ext cx="4585252" cy="17227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D6EE9A-623D-49E4-ADDE-F5B53ADC38BE}"/>
              </a:ext>
            </a:extLst>
          </p:cNvPr>
          <p:cNvSpPr txBox="1"/>
          <p:nvPr/>
        </p:nvSpPr>
        <p:spPr>
          <a:xfrm>
            <a:off x="2054087" y="3362739"/>
            <a:ext cx="26212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#Python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testFunc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(x):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#blah blah blah…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894335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156B3-091F-4919-BD21-2CB4BE833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DCD2E-0751-4067-A753-099C6B5A2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</a:t>
            </a:r>
            <a:r>
              <a:rPr lang="ko-KR" altLang="en-US" dirty="0"/>
              <a:t> </a:t>
            </a:r>
            <a:r>
              <a:rPr lang="en-US" altLang="ko-KR" dirty="0"/>
              <a:t>slide</a:t>
            </a:r>
            <a:r>
              <a:rPr lang="ko-KR" altLang="en-US" dirty="0"/>
              <a:t> </a:t>
            </a:r>
            <a:r>
              <a:rPr lang="en-US" altLang="ko-KR" dirty="0"/>
              <a:t>will</a:t>
            </a:r>
            <a:r>
              <a:rPr lang="ko-KR" altLang="en-US" dirty="0"/>
              <a:t> </a:t>
            </a:r>
            <a:r>
              <a:rPr lang="en-US" altLang="ko-KR" dirty="0"/>
              <a:t>help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understand</a:t>
            </a:r>
            <a:r>
              <a:rPr lang="ko-KR" altLang="en-US" dirty="0"/>
              <a:t> </a:t>
            </a:r>
            <a:r>
              <a:rPr lang="en-US" altLang="ko-KR" dirty="0"/>
              <a:t>those</a:t>
            </a:r>
            <a:r>
              <a:rPr lang="ko-KR" altLang="en-US" dirty="0"/>
              <a:t> </a:t>
            </a:r>
            <a:r>
              <a:rPr lang="en-US" altLang="ko-KR" dirty="0"/>
              <a:t>concepts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853F5A-2B57-4B5C-A58A-77BB7CAB2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465" y="2194957"/>
            <a:ext cx="2329070" cy="23290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C5306A-7196-4183-85F5-70750C60B71F}"/>
              </a:ext>
            </a:extLst>
          </p:cNvPr>
          <p:cNvSpPr txBox="1"/>
          <p:nvPr/>
        </p:nvSpPr>
        <p:spPr>
          <a:xfrm>
            <a:off x="3407465" y="4458908"/>
            <a:ext cx="232907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https://proofthatblog.com/2013/07/01/the-question-is-what-happened-to-the-question-mark/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DF7C3E-FF42-4843-A725-32F2FE17244C}"/>
              </a:ext>
            </a:extLst>
          </p:cNvPr>
          <p:cNvSpPr txBox="1"/>
          <p:nvPr/>
        </p:nvSpPr>
        <p:spPr>
          <a:xfrm>
            <a:off x="1563756" y="2194957"/>
            <a:ext cx="174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Statically Typed?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399CDD-BA35-4C89-B9F6-0F59C8301A0F}"/>
              </a:ext>
            </a:extLst>
          </p:cNvPr>
          <p:cNvSpPr txBox="1"/>
          <p:nvPr/>
        </p:nvSpPr>
        <p:spPr>
          <a:xfrm>
            <a:off x="3784728" y="1825625"/>
            <a:ext cx="1674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Type Inference?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8DB49-48E8-45CD-B641-9D87A361B5E4}"/>
              </a:ext>
            </a:extLst>
          </p:cNvPr>
          <p:cNvSpPr txBox="1"/>
          <p:nvPr/>
        </p:nvSpPr>
        <p:spPr>
          <a:xfrm>
            <a:off x="5348485" y="2772934"/>
            <a:ext cx="204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Dynamically Typed?</a:t>
            </a:r>
          </a:p>
        </p:txBody>
      </p:sp>
    </p:spTree>
    <p:extLst>
      <p:ext uri="{BB962C8B-B14F-4D97-AF65-F5344CB8AC3E}">
        <p14:creationId xmlns:p14="http://schemas.microsoft.com/office/powerpoint/2010/main" val="19146954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23449-AFB3-426C-9D8E-67242EE0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thing (Duck Typing)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D0C87-6320-4B67-A8FE-892505A77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79976"/>
          </a:xfrm>
        </p:spPr>
        <p:txBody>
          <a:bodyPr>
            <a:normAutofit/>
          </a:bodyPr>
          <a:lstStyle/>
          <a:p>
            <a:r>
              <a:rPr lang="en-US" dirty="0"/>
              <a:t>When function is defined in dynamic typing system,</a:t>
            </a:r>
          </a:p>
          <a:p>
            <a:pPr lvl="1"/>
            <a:r>
              <a:rPr lang="en-US" dirty="0"/>
              <a:t>Types of input parameters are not fixed</a:t>
            </a:r>
          </a:p>
          <a:p>
            <a:pPr lvl="1"/>
            <a:r>
              <a:rPr lang="en-US" dirty="0"/>
              <a:t>Any type of value can be input</a:t>
            </a:r>
          </a:p>
          <a:p>
            <a:pPr lvl="1"/>
            <a:r>
              <a:rPr lang="en-US" dirty="0"/>
              <a:t>But what if </a:t>
            </a:r>
            <a:r>
              <a:rPr lang="en-US" dirty="0" err="1"/>
              <a:t>testFunc</a:t>
            </a:r>
            <a:r>
              <a:rPr lang="en-US" dirty="0"/>
              <a:t> calls reverse() of x?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AFB8BF-F32D-460F-BCE3-ECCE7F62606A}"/>
              </a:ext>
            </a:extLst>
          </p:cNvPr>
          <p:cNvSpPr/>
          <p:nvPr/>
        </p:nvSpPr>
        <p:spPr>
          <a:xfrm>
            <a:off x="1974574" y="3548270"/>
            <a:ext cx="4585252" cy="19351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D6EE9A-623D-49E4-ADDE-F5B53ADC38BE}"/>
              </a:ext>
            </a:extLst>
          </p:cNvPr>
          <p:cNvSpPr txBox="1"/>
          <p:nvPr/>
        </p:nvSpPr>
        <p:spPr>
          <a:xfrm>
            <a:off x="2054087" y="3667539"/>
            <a:ext cx="215956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#Python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testFunc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(x):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x.reverse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9826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23449-AFB3-426C-9D8E-67242EE0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thing (Duck Typing)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D0C87-6320-4B67-A8FE-892505A77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79976"/>
          </a:xfrm>
        </p:spPr>
        <p:txBody>
          <a:bodyPr>
            <a:normAutofit/>
          </a:bodyPr>
          <a:lstStyle/>
          <a:p>
            <a:r>
              <a:rPr lang="en-US" dirty="0"/>
              <a:t>By duck typing,</a:t>
            </a:r>
          </a:p>
          <a:p>
            <a:pPr lvl="1"/>
            <a:r>
              <a:rPr lang="en-US" dirty="0"/>
              <a:t>If x has reverse(), type of x must be valid type to good to go. (It is duck!)</a:t>
            </a:r>
          </a:p>
          <a:p>
            <a:pPr lvl="1"/>
            <a:r>
              <a:rPr lang="en-US" dirty="0"/>
              <a:t>If not, error!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AFB8BF-F32D-460F-BCE3-ECCE7F62606A}"/>
              </a:ext>
            </a:extLst>
          </p:cNvPr>
          <p:cNvSpPr/>
          <p:nvPr/>
        </p:nvSpPr>
        <p:spPr>
          <a:xfrm>
            <a:off x="1974574" y="3548270"/>
            <a:ext cx="4585252" cy="19351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D6EE9A-623D-49E4-ADDE-F5B53ADC38BE}"/>
              </a:ext>
            </a:extLst>
          </p:cNvPr>
          <p:cNvSpPr txBox="1"/>
          <p:nvPr/>
        </p:nvSpPr>
        <p:spPr>
          <a:xfrm>
            <a:off x="2054087" y="3667539"/>
            <a:ext cx="364074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#Python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testFunc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(x):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x.reverse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testFunc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([1,2,5])    //Duck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testFunc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(154)        //error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665C00-DE58-46C8-96E7-C5C3B5DFB140}"/>
              </a:ext>
            </a:extLst>
          </p:cNvPr>
          <p:cNvSpPr txBox="1"/>
          <p:nvPr/>
        </p:nvSpPr>
        <p:spPr>
          <a:xfrm>
            <a:off x="1914939" y="5618356"/>
            <a:ext cx="4545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Only value with reverse() can be assigned to x</a:t>
            </a:r>
          </a:p>
        </p:txBody>
      </p:sp>
    </p:spTree>
    <p:extLst>
      <p:ext uri="{BB962C8B-B14F-4D97-AF65-F5344CB8AC3E}">
        <p14:creationId xmlns:p14="http://schemas.microsoft.com/office/powerpoint/2010/main" val="20331468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23449-AFB3-426C-9D8E-67242EE0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thing (Duck Typing)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D0C87-6320-4B67-A8FE-892505A77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79976"/>
          </a:xfrm>
        </p:spPr>
        <p:txBody>
          <a:bodyPr>
            <a:normAutofit/>
          </a:bodyPr>
          <a:lstStyle/>
          <a:p>
            <a:r>
              <a:rPr lang="en-US" dirty="0"/>
              <a:t>Assume that we define function with </a:t>
            </a:r>
            <a:r>
              <a:rPr lang="en-US" dirty="0" err="1"/>
              <a:t>len</a:t>
            </a:r>
            <a:r>
              <a:rPr lang="en-US" dirty="0"/>
              <a:t>()</a:t>
            </a:r>
          </a:p>
          <a:p>
            <a:r>
              <a:rPr lang="en-US" dirty="0"/>
              <a:t>By duck typing,</a:t>
            </a:r>
          </a:p>
          <a:p>
            <a:pPr lvl="1"/>
            <a:r>
              <a:rPr lang="en-US" dirty="0"/>
              <a:t>If x works with </a:t>
            </a:r>
            <a:r>
              <a:rPr lang="en-US" dirty="0" err="1"/>
              <a:t>len</a:t>
            </a:r>
            <a:r>
              <a:rPr lang="en-US" dirty="0"/>
              <a:t>(), type of x must be valid type to good to go. (It is duck!)</a:t>
            </a:r>
          </a:p>
          <a:p>
            <a:pPr lvl="1"/>
            <a:r>
              <a:rPr lang="en-US" dirty="0"/>
              <a:t>If not (ex. int), error!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AFB8BF-F32D-460F-BCE3-ECCE7F62606A}"/>
              </a:ext>
            </a:extLst>
          </p:cNvPr>
          <p:cNvSpPr/>
          <p:nvPr/>
        </p:nvSpPr>
        <p:spPr>
          <a:xfrm>
            <a:off x="1987826" y="4065281"/>
            <a:ext cx="4585252" cy="22230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D6EE9A-623D-49E4-ADDE-F5B53ADC38BE}"/>
              </a:ext>
            </a:extLst>
          </p:cNvPr>
          <p:cNvSpPr txBox="1"/>
          <p:nvPr/>
        </p:nvSpPr>
        <p:spPr>
          <a:xfrm>
            <a:off x="2067339" y="4184550"/>
            <a:ext cx="401103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#Python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returnLen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(x):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return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returnLen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(“Hello”)      //Duck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returnLen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([1,5,7])      //Duck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returnLen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(152)          //Error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E2CB84-83E8-4E28-B392-9D036EDC1E66}"/>
              </a:ext>
            </a:extLst>
          </p:cNvPr>
          <p:cNvSpPr txBox="1"/>
          <p:nvPr/>
        </p:nvSpPr>
        <p:spPr>
          <a:xfrm>
            <a:off x="1726451" y="6336268"/>
            <a:ext cx="5214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Only value that works with </a:t>
            </a:r>
            <a:r>
              <a:rPr lang="en-US" b="1" dirty="0" err="1"/>
              <a:t>len</a:t>
            </a:r>
            <a:r>
              <a:rPr lang="en-US" b="1" dirty="0"/>
              <a:t>() can be assigned to x</a:t>
            </a:r>
          </a:p>
        </p:txBody>
      </p:sp>
    </p:spTree>
    <p:extLst>
      <p:ext uri="{BB962C8B-B14F-4D97-AF65-F5344CB8AC3E}">
        <p14:creationId xmlns:p14="http://schemas.microsoft.com/office/powerpoint/2010/main" val="4186190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F9C3C-101F-4318-BDAE-8A5040AF9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FF1FC-69A5-4FFC-811E-C95A3F42F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kind of types we have?</a:t>
            </a:r>
          </a:p>
          <a:p>
            <a:pPr lvl="1"/>
            <a:r>
              <a:rPr lang="en-US" sz="2800" dirty="0"/>
              <a:t>Primitive Data Types</a:t>
            </a:r>
          </a:p>
          <a:p>
            <a:pPr lvl="1"/>
            <a:r>
              <a:rPr lang="en-US" sz="2800" dirty="0"/>
              <a:t>Composite Data Types</a:t>
            </a:r>
          </a:p>
        </p:txBody>
      </p:sp>
    </p:spTree>
    <p:extLst>
      <p:ext uri="{BB962C8B-B14F-4D97-AF65-F5344CB8AC3E}">
        <p14:creationId xmlns:p14="http://schemas.microsoft.com/office/powerpoint/2010/main" val="1643970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DCE1C-1511-4587-ADD1-99710FD52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E8F5C-F839-4265-BC7C-86CA8093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type that represents single value</a:t>
            </a:r>
          </a:p>
          <a:p>
            <a:endParaRPr lang="en-US" dirty="0"/>
          </a:p>
          <a:p>
            <a:r>
              <a:rPr lang="en-US" dirty="0"/>
              <a:t>Integer: Numeric value with no decimal places</a:t>
            </a:r>
          </a:p>
          <a:p>
            <a:pPr lvl="1"/>
            <a:r>
              <a:rPr lang="en-US" dirty="0"/>
              <a:t>1, 4, 7, 15…</a:t>
            </a:r>
          </a:p>
          <a:p>
            <a:r>
              <a:rPr lang="en-US" dirty="0"/>
              <a:t>Floating Point: Numeric value with decimal places</a:t>
            </a:r>
          </a:p>
          <a:p>
            <a:pPr lvl="1"/>
            <a:r>
              <a:rPr lang="en-US" dirty="0"/>
              <a:t>1.567, 2.986, 3.14…</a:t>
            </a:r>
          </a:p>
          <a:p>
            <a:r>
              <a:rPr lang="en-US" dirty="0"/>
              <a:t>Character: Single character in text</a:t>
            </a:r>
          </a:p>
          <a:p>
            <a:pPr lvl="1"/>
            <a:r>
              <a:rPr lang="en-US" dirty="0"/>
              <a:t>‘a’, ‘c’, ‘+’, ‘$’…</a:t>
            </a:r>
          </a:p>
          <a:p>
            <a:r>
              <a:rPr lang="en-US" dirty="0"/>
              <a:t>Boolean: Logical value like true/false</a:t>
            </a:r>
          </a:p>
        </p:txBody>
      </p:sp>
    </p:spTree>
    <p:extLst>
      <p:ext uri="{BB962C8B-B14F-4D97-AF65-F5344CB8AC3E}">
        <p14:creationId xmlns:p14="http://schemas.microsoft.com/office/powerpoint/2010/main" val="2607025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EEBCE-AD77-408A-923D-362CFD784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4035-D91D-4F3E-8C95-F0BB6CB5B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type that represents group of values</a:t>
            </a:r>
          </a:p>
          <a:p>
            <a:endParaRPr lang="en-US" dirty="0"/>
          </a:p>
          <a:p>
            <a:r>
              <a:rPr lang="en-US" dirty="0"/>
              <a:t>Array: Sequence of values. Accessed by index </a:t>
            </a:r>
          </a:p>
          <a:p>
            <a:r>
              <a:rPr lang="en-US" dirty="0"/>
              <a:t>Tuple: Sequence of values with fixed range</a:t>
            </a:r>
          </a:p>
          <a:p>
            <a:r>
              <a:rPr lang="en-US" dirty="0"/>
              <a:t>Dictionary: Unordered group of key-value pairs.</a:t>
            </a:r>
          </a:p>
          <a:p>
            <a:r>
              <a:rPr lang="en-US" dirty="0"/>
              <a:t>String: Array of Characters</a:t>
            </a:r>
          </a:p>
          <a:p>
            <a:r>
              <a:rPr lang="en-US" dirty="0"/>
              <a:t>Set: Unordered group of values without duplicates</a:t>
            </a:r>
          </a:p>
          <a:p>
            <a:r>
              <a:rPr lang="en-US" dirty="0"/>
              <a:t>Object (Class): Group of data fields and methods</a:t>
            </a:r>
          </a:p>
        </p:txBody>
      </p:sp>
    </p:spTree>
    <p:extLst>
      <p:ext uri="{BB962C8B-B14F-4D97-AF65-F5344CB8AC3E}">
        <p14:creationId xmlns:p14="http://schemas.microsoft.com/office/powerpoint/2010/main" val="3034352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B878B-7B7B-4F0B-9441-8367A603B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D4E2F-B9B2-4E9A-A7FC-4AAA7BA73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assignment statement,</a:t>
            </a:r>
          </a:p>
          <a:p>
            <a:pPr lvl="1"/>
            <a:r>
              <a:rPr lang="en-US" dirty="0"/>
              <a:t>Variable = Value (ex. </a:t>
            </a:r>
            <a:r>
              <a:rPr lang="en-US" dirty="0" err="1"/>
              <a:t>testVar</a:t>
            </a:r>
            <a:r>
              <a:rPr lang="en-US" dirty="0"/>
              <a:t> = 125)</a:t>
            </a:r>
          </a:p>
          <a:p>
            <a:pPr lvl="1"/>
            <a:r>
              <a:rPr lang="en-US" dirty="0"/>
              <a:t>Variable also has type like data ( int, float…)</a:t>
            </a:r>
          </a:p>
          <a:p>
            <a:pPr lvl="1"/>
            <a:endParaRPr lang="en-US" dirty="0"/>
          </a:p>
          <a:p>
            <a:r>
              <a:rPr lang="en-US" dirty="0"/>
              <a:t>Based on how we declare variable,</a:t>
            </a:r>
          </a:p>
          <a:p>
            <a:pPr lvl="1"/>
            <a:r>
              <a:rPr lang="en-US" dirty="0"/>
              <a:t>Variable type is determined in different way</a:t>
            </a:r>
          </a:p>
          <a:p>
            <a:pPr lvl="2"/>
            <a:r>
              <a:rPr lang="en-US" sz="2400" dirty="0"/>
              <a:t>Explicit variable declaration</a:t>
            </a:r>
          </a:p>
          <a:p>
            <a:pPr lvl="2"/>
            <a:r>
              <a:rPr lang="en-US" sz="2400" dirty="0"/>
              <a:t>Implicit variable declaration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751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8DED8-CA50-47A4-A2A6-4B8F098F3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Variable Declaration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49D4E-FB61-48B0-8835-2D141802D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Programmer declares variable type</a:t>
            </a:r>
          </a:p>
          <a:p>
            <a:pPr lvl="1"/>
            <a:r>
              <a:rPr lang="en-US" sz="2800" dirty="0"/>
              <a:t>ex. int </a:t>
            </a:r>
            <a:r>
              <a:rPr lang="en-US" sz="2800" dirty="0" err="1"/>
              <a:t>testVar</a:t>
            </a:r>
            <a:r>
              <a:rPr lang="en-US" sz="2800" dirty="0"/>
              <a:t> = 5, String </a:t>
            </a:r>
            <a:r>
              <a:rPr lang="en-US" sz="2800" dirty="0" err="1"/>
              <a:t>testStr</a:t>
            </a:r>
            <a:r>
              <a:rPr lang="en-US" sz="2800" dirty="0"/>
              <a:t> = “Hello”, float x</a:t>
            </a:r>
            <a:endParaRPr lang="en-US" dirty="0"/>
          </a:p>
          <a:p>
            <a:r>
              <a:rPr lang="en-US" dirty="0"/>
              <a:t>Determines type of value that variable can have</a:t>
            </a:r>
          </a:p>
          <a:p>
            <a:pPr lvl="1"/>
            <a:r>
              <a:rPr lang="en-US" sz="2800" dirty="0"/>
              <a:t>int </a:t>
            </a:r>
            <a:r>
              <a:rPr lang="en-US" sz="2800" dirty="0" err="1"/>
              <a:t>testVar</a:t>
            </a:r>
            <a:r>
              <a:rPr lang="en-US" sz="2800" dirty="0"/>
              <a:t> = “Hello” </a:t>
            </a:r>
            <a:r>
              <a:rPr lang="en-US" sz="2800" dirty="0">
                <a:sym typeface="Wingdings" panose="05000000000000000000" pitchFamily="2" charset="2"/>
              </a:rPr>
              <a:t> Error</a:t>
            </a:r>
            <a:endParaRPr lang="en-US" sz="2800" dirty="0"/>
          </a:p>
          <a:p>
            <a:endParaRPr lang="en-US" dirty="0"/>
          </a:p>
          <a:p>
            <a:r>
              <a:rPr lang="en-US" dirty="0"/>
              <a:t>Advantage: Provides readable code</a:t>
            </a:r>
          </a:p>
          <a:p>
            <a:r>
              <a:rPr lang="en-US" dirty="0"/>
              <a:t>Disadvantage: Needs to pay attention when declaring variable with type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872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1010</TotalTime>
  <Words>1869</Words>
  <Application>Microsoft Office PowerPoint</Application>
  <PresentationFormat>On-screen Show (4:3)</PresentationFormat>
  <Paragraphs>390</Paragraphs>
  <Slides>42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Calibri Light</vt:lpstr>
      <vt:lpstr>Courier New</vt:lpstr>
      <vt:lpstr>Office Theme</vt:lpstr>
      <vt:lpstr>Data Type</vt:lpstr>
      <vt:lpstr>Data Types</vt:lpstr>
      <vt:lpstr>Data Types</vt:lpstr>
      <vt:lpstr>Data Types</vt:lpstr>
      <vt:lpstr>Data Types</vt:lpstr>
      <vt:lpstr>Primitive Data Types</vt:lpstr>
      <vt:lpstr>Composite Data Types</vt:lpstr>
      <vt:lpstr>Variable Type</vt:lpstr>
      <vt:lpstr>Explicit Variable Declaration</vt:lpstr>
      <vt:lpstr>Implicit Variable Declaration</vt:lpstr>
      <vt:lpstr>Type checking</vt:lpstr>
      <vt:lpstr>Type checking</vt:lpstr>
      <vt:lpstr>Static Type Checking</vt:lpstr>
      <vt:lpstr>Static Type Checking</vt:lpstr>
      <vt:lpstr>Static Type Checking</vt:lpstr>
      <vt:lpstr>Static Type Checking</vt:lpstr>
      <vt:lpstr>Static Type Checking</vt:lpstr>
      <vt:lpstr>Type checking</vt:lpstr>
      <vt:lpstr>Dynamic Type Checking</vt:lpstr>
      <vt:lpstr>Dynamic Type Checking</vt:lpstr>
      <vt:lpstr>Dynamic Type Checking</vt:lpstr>
      <vt:lpstr>Dynamic Type Checking</vt:lpstr>
      <vt:lpstr>Dynamic Type Checking</vt:lpstr>
      <vt:lpstr>Dynamic Type Checking</vt:lpstr>
      <vt:lpstr>Dynamic Type Checking</vt:lpstr>
      <vt:lpstr>Static Typing vs Dynamic Typing</vt:lpstr>
      <vt:lpstr>Type checking</vt:lpstr>
      <vt:lpstr>Strong Type Checking</vt:lpstr>
      <vt:lpstr>Strong Type Checking</vt:lpstr>
      <vt:lpstr>Strong Type Checking</vt:lpstr>
      <vt:lpstr>Weak Type Checking</vt:lpstr>
      <vt:lpstr>Weak Type Checking</vt:lpstr>
      <vt:lpstr>Weak Type Checking</vt:lpstr>
      <vt:lpstr>Strong Typing vs Weak Typing</vt:lpstr>
      <vt:lpstr>One more thing (Duck Typing)</vt:lpstr>
      <vt:lpstr>One more thing (Duck Typing)</vt:lpstr>
      <vt:lpstr>One more thing (Duck Typing)</vt:lpstr>
      <vt:lpstr>One more thing (Duck Typing)</vt:lpstr>
      <vt:lpstr>One more thing (Duck Typing)</vt:lpstr>
      <vt:lpstr>One more thing (Duck Typing)</vt:lpstr>
      <vt:lpstr>One more thing (Duck Typing)</vt:lpstr>
      <vt:lpstr>One more thing (Duck Typing)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</dc:title>
  <dc:creator>Gunyoung kim</dc:creator>
  <cp:lastModifiedBy>Gunyoung kim</cp:lastModifiedBy>
  <cp:revision>276</cp:revision>
  <dcterms:created xsi:type="dcterms:W3CDTF">2021-01-26T03:57:23Z</dcterms:created>
  <dcterms:modified xsi:type="dcterms:W3CDTF">2021-02-04T04:59:18Z</dcterms:modified>
</cp:coreProperties>
</file>

<file path=docProps/thumbnail.jpeg>
</file>